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6" r:id="rId2"/>
    <p:sldId id="262"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100" d="100"/>
          <a:sy n="100" d="100"/>
        </p:scale>
        <p:origin x="184" y="7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A6662E-FAF4-44BC-88B5-85A7CBFB6D30}" type="datetime1">
              <a:rPr lang="en-US" smtClean="0"/>
              <a:pPr/>
              <a:t>1/7/22</a:t>
            </a:fld>
            <a:endParaRPr lang="en-US" dirty="0"/>
          </a:p>
        </p:txBody>
      </p:sp>
      <p:sp>
        <p:nvSpPr>
          <p:cNvPr id="5" name="Footer Placeholder 4"/>
          <p:cNvSpPr>
            <a:spLocks noGrp="1"/>
          </p:cNvSpPr>
          <p:nvPr>
            <p:ph type="ftr" sz="quarter" idx="11"/>
          </p:nvPr>
        </p:nvSpPr>
        <p:spPr/>
        <p:txBody>
          <a:bodyPr/>
          <a:lstStyle/>
          <a:p>
            <a:endParaRPr lang="en-US">
              <a:solidFill>
                <a:schemeClr val="tx1">
                  <a:alpha val="60000"/>
                </a:schemeClr>
              </a:solidFill>
            </a:endParaRPr>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2090671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559632-1575-4E14-B53B-3DC3D5ED3947}" type="datetime1">
              <a:rPr lang="en-US" smtClean="0"/>
              <a:t>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074046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4A6868-2568-4CC9-B302-F37117B01A6E}" type="datetime1">
              <a:rPr lang="en-US" smtClean="0"/>
              <a:t>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496442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55F08A-1E71-4B2B-BB49-E743F2903911}" type="datetime1">
              <a:rPr lang="en-US" smtClean="0"/>
              <a:t>1/7/22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679684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417D9E-721A-44BB-8863-9873FE64DA75}" type="datetime1">
              <a:rPr lang="en-US" smtClean="0"/>
              <a:t>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99038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31DA2F-80B8-49CF-99FB-5ABCA53A607A}" type="datetime1">
              <a:rPr lang="en-US" smtClean="0"/>
              <a:t>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0721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852172-E6C9-4B6C-929A-A9DE3837BBF1}" type="datetime1">
              <a:rPr lang="en-US" smtClean="0"/>
              <a:t>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4174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B41CFF-90C9-47B3-9DA1-F2BF8D839F7E}" type="datetime1">
              <a:rPr lang="en-US" smtClean="0"/>
              <a:t>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53320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048FA-06AB-4884-A69B-986B96E68A24}" type="datetime1">
              <a:rPr lang="en-US" smtClean="0"/>
              <a:t>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28572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DB7ABA-0172-4F9C-889D-567164F66BCD}" type="datetime1">
              <a:rPr lang="en-US" smtClean="0"/>
              <a:t>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9910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AC6A5B-8AE7-4A41-B5A7-9ADC6686DC18}" type="datetime1">
              <a:rPr lang="en-US" smtClean="0"/>
              <a:t>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13740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0CF6C-748E-4B7A-BC8B-3011EF78ED13}" type="datetime1">
              <a:rPr lang="en-US" smtClean="0"/>
              <a:pPr/>
              <a:t>1/7/22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schemeClr val="tx1">
                  <a:alpha val="60000"/>
                </a:scheme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481751127"/>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1A07-3BF7-455C-8F1D-5457D19B7C6A}"/>
              </a:ext>
            </a:extLst>
          </p:cNvPr>
          <p:cNvSpPr>
            <a:spLocks noGrp="1"/>
          </p:cNvSpPr>
          <p:nvPr>
            <p:ph type="ctrTitle"/>
          </p:nvPr>
        </p:nvSpPr>
        <p:spPr>
          <a:xfrm>
            <a:off x="4218710" y="4813300"/>
            <a:ext cx="7657792" cy="635000"/>
          </a:xfrm>
          <a:solidFill>
            <a:srgbClr val="002060"/>
          </a:solidFill>
        </p:spPr>
        <p:txBody>
          <a:bodyPr>
            <a:normAutofit/>
          </a:bodyPr>
          <a:lstStyle/>
          <a:p>
            <a:pPr lvl="0">
              <a:spcBef>
                <a:spcPts val="1000"/>
              </a:spcBef>
              <a:defRPr/>
            </a:pPr>
            <a:r>
              <a:rPr lang="en-US" sz="3800" b="1" dirty="0">
                <a:solidFill>
                  <a:schemeClr val="bg1"/>
                </a:solidFill>
                <a:latin typeface="Times New Roman" panose="02020603050405020304" pitchFamily="18" charset="0"/>
              </a:rPr>
              <a:t>Mentor Session Ideas &amp; Icebreakers</a:t>
            </a:r>
            <a:endParaRPr lang="en-US" sz="3800" dirty="0">
              <a:solidFill>
                <a:schemeClr val="bg1"/>
              </a:solidFill>
            </a:endParaRPr>
          </a:p>
        </p:txBody>
      </p:sp>
      <p:sp>
        <p:nvSpPr>
          <p:cNvPr id="3" name="Subtitle 2">
            <a:extLst>
              <a:ext uri="{FF2B5EF4-FFF2-40B4-BE49-F238E27FC236}">
                <a16:creationId xmlns:a16="http://schemas.microsoft.com/office/drawing/2014/main" id="{87405D3A-7240-4DAB-B4E7-C0C4A891FA75}"/>
              </a:ext>
            </a:extLst>
          </p:cNvPr>
          <p:cNvSpPr>
            <a:spLocks noGrp="1"/>
          </p:cNvSpPr>
          <p:nvPr>
            <p:ph type="subTitle" idx="1"/>
          </p:nvPr>
        </p:nvSpPr>
        <p:spPr>
          <a:xfrm>
            <a:off x="4307610" y="3797991"/>
            <a:ext cx="7657792" cy="1117687"/>
          </a:xfrm>
        </p:spPr>
        <p:txBody>
          <a:bodyPr>
            <a:normAutofit fontScale="25000" lnSpcReduction="20000"/>
          </a:bodyPr>
          <a:lstStyle/>
          <a:p>
            <a:endParaRPr lang="en-US" sz="3100" b="1" i="0" dirty="0">
              <a:effectLst/>
              <a:latin typeface="Times New Roman" panose="02020603050405020304" pitchFamily="18" charset="0"/>
            </a:endParaRPr>
          </a:p>
          <a:p>
            <a:r>
              <a:rPr lang="en-US" sz="8000" b="1" i="0" dirty="0">
                <a:effectLst/>
                <a:latin typeface="Times New Roman" panose="02020603050405020304" pitchFamily="18" charset="0"/>
              </a:rPr>
              <a:t>GOE Connect</a:t>
            </a:r>
          </a:p>
          <a:p>
            <a:r>
              <a:rPr lang="en-US" sz="8000" b="1" dirty="0">
                <a:latin typeface="Times New Roman" panose="02020603050405020304" pitchFamily="18" charset="0"/>
              </a:rPr>
              <a:t>Connecting with your Community</a:t>
            </a:r>
          </a:p>
          <a:p>
            <a:r>
              <a:rPr lang="en-US" sz="3100" b="0" i="0" dirty="0">
                <a:effectLst/>
                <a:latin typeface="Times New Roman" panose="02020603050405020304" pitchFamily="18" charset="0"/>
              </a:rPr>
              <a:t>  </a:t>
            </a:r>
            <a:endParaRPr lang="en-US" sz="1700" dirty="0"/>
          </a:p>
        </p:txBody>
      </p:sp>
    </p:spTree>
    <p:extLst>
      <p:ext uri="{BB962C8B-B14F-4D97-AF65-F5344CB8AC3E}">
        <p14:creationId xmlns:p14="http://schemas.microsoft.com/office/powerpoint/2010/main" val="2730166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BFEE1B-5522-4333-B469-88F3770476AA}"/>
              </a:ext>
            </a:extLst>
          </p:cNvPr>
          <p:cNvSpPr>
            <a:spLocks noGrp="1"/>
          </p:cNvSpPr>
          <p:nvPr>
            <p:ph idx="1"/>
          </p:nvPr>
        </p:nvSpPr>
        <p:spPr>
          <a:xfrm>
            <a:off x="181857" y="201336"/>
            <a:ext cx="11274612" cy="5868377"/>
          </a:xfrm>
        </p:spPr>
        <p:txBody>
          <a:bodyPr>
            <a:normAutofit fontScale="92500"/>
          </a:bodyPr>
          <a:lstStyle/>
          <a:p>
            <a:pPr marL="0" indent="0">
              <a:buNone/>
            </a:pPr>
            <a:r>
              <a:rPr lang="en-US" sz="4000" dirty="0"/>
              <a:t>Welcome &amp; Introduction: </a:t>
            </a:r>
            <a:r>
              <a:rPr lang="en-US" i="1" dirty="0"/>
              <a:t>(10 minutes)</a:t>
            </a:r>
          </a:p>
          <a:p>
            <a:pPr marL="0" indent="0">
              <a:buNone/>
            </a:pPr>
            <a:r>
              <a:rPr lang="en-US" sz="3600" dirty="0"/>
              <a:t>Begin each session with the following questions and warm-up exercises</a:t>
            </a:r>
          </a:p>
          <a:p>
            <a:pPr lvl="1"/>
            <a:r>
              <a:rPr lang="en-US" sz="2800" b="1" dirty="0"/>
              <a:t>Spotlight</a:t>
            </a:r>
            <a:r>
              <a:rPr lang="en-US" sz="2800" dirty="0"/>
              <a:t> – What’s new? What’s old? What’s exciting? </a:t>
            </a:r>
          </a:p>
          <a:p>
            <a:pPr lvl="1"/>
            <a:r>
              <a:rPr lang="en-US" sz="2800" b="1" dirty="0"/>
              <a:t>Relationships &amp; ME </a:t>
            </a:r>
            <a:r>
              <a:rPr lang="en-US" sz="2800" dirty="0"/>
              <a:t>– Each mentee will share 2-3 relationships they value most and why</a:t>
            </a:r>
          </a:p>
          <a:p>
            <a:pPr lvl="1"/>
            <a:r>
              <a:rPr lang="en-US" sz="2800" b="1" dirty="0"/>
              <a:t>My Voice </a:t>
            </a:r>
            <a:r>
              <a:rPr lang="en-US" sz="2800" dirty="0"/>
              <a:t>– Have each mentee share their communication style or method</a:t>
            </a:r>
          </a:p>
          <a:p>
            <a:pPr marL="0" indent="0">
              <a:buNone/>
            </a:pPr>
            <a:r>
              <a:rPr lang="en-US" sz="3600" dirty="0"/>
              <a:t>Connecting with your community is about - Interpersonal, Relationships, &amp; Communication:</a:t>
            </a:r>
          </a:p>
          <a:p>
            <a:pPr lvl="1"/>
            <a:r>
              <a:rPr lang="en-US" sz="2800" dirty="0"/>
              <a:t>Discuss the importance of each connection point and its meaning</a:t>
            </a:r>
          </a:p>
          <a:p>
            <a:pPr lvl="2">
              <a:buFont typeface="Wingdings" panose="05000000000000000000" pitchFamily="2" charset="2"/>
              <a:buChar char="q"/>
            </a:pPr>
            <a:r>
              <a:rPr lang="en-US" sz="2400" dirty="0"/>
              <a:t>Interpersonal: Relating to relationships or communication between people</a:t>
            </a:r>
          </a:p>
          <a:p>
            <a:pPr lvl="2">
              <a:buFont typeface="Wingdings" panose="05000000000000000000" pitchFamily="2" charset="2"/>
              <a:buChar char="q"/>
            </a:pPr>
            <a:r>
              <a:rPr lang="en-US" sz="2400" dirty="0"/>
              <a:t>Relationships: How individuals or people connect or are connected</a:t>
            </a:r>
          </a:p>
          <a:p>
            <a:pPr lvl="2">
              <a:buFont typeface="Wingdings" panose="05000000000000000000" pitchFamily="2" charset="2"/>
              <a:buChar char="q"/>
            </a:pPr>
            <a:r>
              <a:rPr lang="en-US" sz="2400" dirty="0"/>
              <a:t>Communication: The exchange of information, news, thoughts and/or ideas</a:t>
            </a:r>
          </a:p>
          <a:p>
            <a:pPr marL="0" indent="0">
              <a:buNone/>
            </a:pPr>
            <a:endParaRPr lang="en-US" sz="1800" dirty="0"/>
          </a:p>
          <a:p>
            <a:pPr marL="457200" lvl="1" indent="0">
              <a:buNone/>
            </a:pPr>
            <a:endParaRPr lang="en-US" sz="1400" dirty="0"/>
          </a:p>
          <a:p>
            <a:pPr lvl="1"/>
            <a:endParaRPr lang="en-US" sz="1400" dirty="0"/>
          </a:p>
          <a:p>
            <a:pPr lvl="1"/>
            <a:endParaRPr lang="en-US" dirty="0"/>
          </a:p>
        </p:txBody>
      </p:sp>
    </p:spTree>
    <p:extLst>
      <p:ext uri="{BB962C8B-B14F-4D97-AF65-F5344CB8AC3E}">
        <p14:creationId xmlns:p14="http://schemas.microsoft.com/office/powerpoint/2010/main" val="2320875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019B4-41E0-42A3-BC3A-07E391BD5B8D}"/>
              </a:ext>
            </a:extLst>
          </p:cNvPr>
          <p:cNvSpPr>
            <a:spLocks noGrp="1"/>
          </p:cNvSpPr>
          <p:nvPr>
            <p:ph type="title"/>
          </p:nvPr>
        </p:nvSpPr>
        <p:spPr>
          <a:xfrm>
            <a:off x="363221" y="194970"/>
            <a:ext cx="10895106" cy="508453"/>
          </a:xfrm>
        </p:spPr>
        <p:txBody>
          <a:bodyPr>
            <a:normAutofit fontScale="90000"/>
          </a:bodyPr>
          <a:lstStyle/>
          <a:p>
            <a:r>
              <a:rPr lang="en-US" sz="3600" dirty="0"/>
              <a:t>Pay It Forward </a:t>
            </a:r>
            <a:r>
              <a:rPr lang="en-US" sz="2400" dirty="0"/>
              <a:t>(Activity Option/Modify as Ice Breaker)</a:t>
            </a:r>
          </a:p>
        </p:txBody>
      </p:sp>
      <p:sp>
        <p:nvSpPr>
          <p:cNvPr id="3" name="Content Placeholder 2">
            <a:extLst>
              <a:ext uri="{FF2B5EF4-FFF2-40B4-BE49-F238E27FC236}">
                <a16:creationId xmlns:a16="http://schemas.microsoft.com/office/drawing/2014/main" id="{A11C4BA5-847A-4908-841D-E37AE3091CCD}"/>
              </a:ext>
            </a:extLst>
          </p:cNvPr>
          <p:cNvSpPr>
            <a:spLocks noGrp="1"/>
          </p:cNvSpPr>
          <p:nvPr>
            <p:ph idx="1"/>
          </p:nvPr>
        </p:nvSpPr>
        <p:spPr>
          <a:xfrm>
            <a:off x="186644" y="865734"/>
            <a:ext cx="11709700" cy="5797296"/>
          </a:xfrm>
        </p:spPr>
        <p:txBody>
          <a:bodyPr>
            <a:normAutofit/>
          </a:bodyPr>
          <a:lstStyle/>
          <a:p>
            <a:pPr marL="0" indent="0">
              <a:buNone/>
            </a:pPr>
            <a:r>
              <a:rPr lang="en-US" sz="1600" b="1" dirty="0"/>
              <a:t>Teaching Points: </a:t>
            </a:r>
            <a:r>
              <a:rPr lang="en-US" sz="1600" dirty="0"/>
              <a:t>(</a:t>
            </a:r>
            <a:r>
              <a:rPr lang="en-US" sz="1600" i="1" dirty="0"/>
              <a:t>focus on Interpersonal &amp; Making the Connection)</a:t>
            </a:r>
          </a:p>
          <a:p>
            <a:pPr lvl="1"/>
            <a:r>
              <a:rPr lang="en-US" sz="1400" dirty="0"/>
              <a:t>The goal of the activity is to illustrate and show the value and impact of giving without the expectation of receiving and how impactful this can be for others. </a:t>
            </a:r>
          </a:p>
          <a:p>
            <a:pPr marL="0" indent="0">
              <a:buNone/>
            </a:pPr>
            <a:r>
              <a:rPr lang="en-US" sz="1400" b="1" dirty="0"/>
              <a:t>Speak about what it means to Pay It Forward</a:t>
            </a:r>
          </a:p>
          <a:p>
            <a:pPr lvl="1"/>
            <a:r>
              <a:rPr lang="en-US" sz="1400" dirty="0"/>
              <a:t>Pay It Forward – Responding to a person's kindness to oneself by being kind to someone else.; The simplest way to define “pay it forward” is that when someone does something for you, instead of paying that person back directly, you pass it on to another person instead..</a:t>
            </a:r>
          </a:p>
          <a:p>
            <a:pPr marL="0" indent="0">
              <a:buNone/>
            </a:pPr>
            <a:r>
              <a:rPr lang="en-US" sz="1400" b="1" dirty="0"/>
              <a:t>Describe ways in which we can Pay It Forward</a:t>
            </a:r>
          </a:p>
          <a:p>
            <a:pPr lvl="1"/>
            <a:r>
              <a:rPr lang="en-US" sz="1050" b="1" dirty="0">
                <a:solidFill>
                  <a:srgbClr val="202124"/>
                </a:solidFill>
                <a:latin typeface="Roboto" panose="02000000000000000000" pitchFamily="2" charset="0"/>
              </a:rPr>
              <a:t>Examples include</a:t>
            </a:r>
            <a:r>
              <a:rPr lang="en-US" sz="1050" dirty="0">
                <a:solidFill>
                  <a:srgbClr val="202124"/>
                </a:solidFill>
                <a:latin typeface="Roboto" panose="02000000000000000000" pitchFamily="2" charset="0"/>
              </a:rPr>
              <a:t>:</a:t>
            </a:r>
          </a:p>
          <a:p>
            <a:pPr lvl="2"/>
            <a:r>
              <a:rPr lang="en-US" sz="1050" dirty="0">
                <a:solidFill>
                  <a:srgbClr val="202124"/>
                </a:solidFill>
                <a:latin typeface="Roboto" panose="02000000000000000000" pitchFamily="2" charset="0"/>
              </a:rPr>
              <a:t>S</a:t>
            </a:r>
            <a:r>
              <a:rPr lang="en-US" sz="1050" i="0" dirty="0">
                <a:solidFill>
                  <a:srgbClr val="202124"/>
                </a:solidFill>
                <a:effectLst/>
                <a:latin typeface="Roboto" panose="02000000000000000000" pitchFamily="2" charset="0"/>
              </a:rPr>
              <a:t>imple acts like holding the door/elevator for others, </a:t>
            </a:r>
          </a:p>
          <a:p>
            <a:pPr lvl="2"/>
            <a:r>
              <a:rPr lang="en-US" sz="1050" dirty="0">
                <a:solidFill>
                  <a:srgbClr val="202124"/>
                </a:solidFill>
                <a:latin typeface="Roboto" panose="02000000000000000000" pitchFamily="2" charset="0"/>
              </a:rPr>
              <a:t>C</a:t>
            </a:r>
            <a:r>
              <a:rPr lang="en-US" sz="1050" i="0" dirty="0">
                <a:solidFill>
                  <a:srgbClr val="202124"/>
                </a:solidFill>
                <a:effectLst/>
                <a:latin typeface="Roboto" panose="02000000000000000000" pitchFamily="2" charset="0"/>
              </a:rPr>
              <a:t>reate a Facebook fundraiser, </a:t>
            </a:r>
          </a:p>
          <a:p>
            <a:pPr lvl="2"/>
            <a:r>
              <a:rPr lang="en-US" sz="1050" dirty="0">
                <a:solidFill>
                  <a:srgbClr val="202124"/>
                </a:solidFill>
                <a:latin typeface="Roboto" panose="02000000000000000000" pitchFamily="2" charset="0"/>
              </a:rPr>
              <a:t>D</a:t>
            </a:r>
            <a:r>
              <a:rPr lang="en-US" sz="1050" i="0" dirty="0">
                <a:solidFill>
                  <a:srgbClr val="202124"/>
                </a:solidFill>
                <a:effectLst/>
                <a:latin typeface="Roboto" panose="02000000000000000000" pitchFamily="2" charset="0"/>
              </a:rPr>
              <a:t>onate unused items to those in need</a:t>
            </a:r>
          </a:p>
          <a:p>
            <a:pPr lvl="2"/>
            <a:r>
              <a:rPr lang="en-US" sz="1050" dirty="0">
                <a:solidFill>
                  <a:srgbClr val="202124"/>
                </a:solidFill>
                <a:latin typeface="Roboto" panose="02000000000000000000" pitchFamily="2" charset="0"/>
              </a:rPr>
              <a:t>R</a:t>
            </a:r>
            <a:r>
              <a:rPr lang="en-US" sz="1050" i="0" dirty="0">
                <a:solidFill>
                  <a:srgbClr val="202124"/>
                </a:solidFill>
                <a:effectLst/>
                <a:latin typeface="Roboto" panose="02000000000000000000" pitchFamily="2" charset="0"/>
              </a:rPr>
              <a:t>un or walk for a cause; </a:t>
            </a:r>
          </a:p>
          <a:p>
            <a:pPr lvl="2"/>
            <a:r>
              <a:rPr lang="en-US" sz="1050" i="0" dirty="0">
                <a:solidFill>
                  <a:srgbClr val="202124"/>
                </a:solidFill>
                <a:effectLst/>
                <a:latin typeface="Roboto" panose="02000000000000000000" pitchFamily="2" charset="0"/>
              </a:rPr>
              <a:t>Treat someone while you treat yourself, </a:t>
            </a:r>
          </a:p>
          <a:p>
            <a:pPr lvl="2"/>
            <a:r>
              <a:rPr lang="en-US" sz="1050" i="0" dirty="0">
                <a:solidFill>
                  <a:srgbClr val="202124"/>
                </a:solidFill>
                <a:effectLst/>
                <a:latin typeface="Roboto" panose="02000000000000000000" pitchFamily="2" charset="0"/>
              </a:rPr>
              <a:t>Volunteer with community partners </a:t>
            </a:r>
          </a:p>
          <a:p>
            <a:pPr lvl="2"/>
            <a:r>
              <a:rPr lang="en-US" sz="1050" dirty="0">
                <a:solidFill>
                  <a:srgbClr val="202124"/>
                </a:solidFill>
                <a:latin typeface="Roboto" panose="02000000000000000000" pitchFamily="2" charset="0"/>
              </a:rPr>
              <a:t>S</a:t>
            </a:r>
            <a:r>
              <a:rPr lang="en-US" sz="1050" i="0" dirty="0">
                <a:solidFill>
                  <a:srgbClr val="202124"/>
                </a:solidFill>
                <a:effectLst/>
                <a:latin typeface="Roboto" panose="02000000000000000000" pitchFamily="2" charset="0"/>
              </a:rPr>
              <a:t>mile and give a compliment</a:t>
            </a:r>
          </a:p>
          <a:p>
            <a:pPr marL="0" indent="0">
              <a:buNone/>
            </a:pPr>
            <a:r>
              <a:rPr lang="en-US" sz="1600" b="1" dirty="0"/>
              <a:t>Activity Rules &amp; Objective </a:t>
            </a:r>
            <a:r>
              <a:rPr lang="en-US" sz="1400" dirty="0"/>
              <a:t>(</a:t>
            </a:r>
            <a:r>
              <a:rPr lang="en-US" sz="1400" i="1" dirty="0"/>
              <a:t>focus on Interpersonal)</a:t>
            </a:r>
          </a:p>
          <a:p>
            <a:pPr lvl="1"/>
            <a:r>
              <a:rPr lang="en-US" sz="1400" dirty="0"/>
              <a:t>What is the point of all this? Why do so many people live their lives according to the “pay it forward” principle? It has been proven that acts of kindness build exponentially in a community and because people believe that one good deed deserves another. “Paying it forward” can make the world a better place.</a:t>
            </a:r>
          </a:p>
          <a:p>
            <a:pPr lvl="1"/>
            <a:r>
              <a:rPr lang="en-US" sz="1400" b="1" dirty="0"/>
              <a:t>For this activity/icebreaker, you will need: </a:t>
            </a:r>
            <a:r>
              <a:rPr lang="en-US" sz="1400" dirty="0"/>
              <a:t>basket or bag, tokens or cards representing something of value</a:t>
            </a:r>
          </a:p>
          <a:p>
            <a:pPr lvl="1"/>
            <a:r>
              <a:rPr lang="en-US" sz="1400" b="1" dirty="0"/>
              <a:t>Rules: </a:t>
            </a:r>
            <a:r>
              <a:rPr lang="en-US" sz="1400" dirty="0"/>
              <a:t>Select a mentee who will receive a token or card of value; once presented with a valued token or card, the mentee will have the option to pay it forward to a mentee without a valued token or card; Mentees who decide to give their token or card with the mentee who is “without” will receive another card or token of similar or greater value.</a:t>
            </a:r>
          </a:p>
          <a:p>
            <a:endParaRPr lang="en-US" sz="1200" dirty="0"/>
          </a:p>
        </p:txBody>
      </p:sp>
    </p:spTree>
    <p:extLst>
      <p:ext uri="{BB962C8B-B14F-4D97-AF65-F5344CB8AC3E}">
        <p14:creationId xmlns:p14="http://schemas.microsoft.com/office/powerpoint/2010/main" val="1740797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3CE43-66D0-42EB-B847-F446294DD72F}"/>
              </a:ext>
            </a:extLst>
          </p:cNvPr>
          <p:cNvSpPr>
            <a:spLocks noGrp="1"/>
          </p:cNvSpPr>
          <p:nvPr>
            <p:ph type="title"/>
          </p:nvPr>
        </p:nvSpPr>
        <p:spPr>
          <a:xfrm>
            <a:off x="458694" y="267865"/>
            <a:ext cx="10895106" cy="774551"/>
          </a:xfrm>
        </p:spPr>
        <p:txBody>
          <a:bodyPr>
            <a:normAutofit/>
          </a:bodyPr>
          <a:lstStyle/>
          <a:p>
            <a:r>
              <a:rPr lang="en-US" sz="3200" dirty="0"/>
              <a:t>Random Acts of Kindness </a:t>
            </a:r>
            <a:r>
              <a:rPr lang="en-US" sz="2400" dirty="0"/>
              <a:t>(Activity Option/Modify as Ice Breaker)</a:t>
            </a:r>
          </a:p>
        </p:txBody>
      </p:sp>
      <p:sp>
        <p:nvSpPr>
          <p:cNvPr id="3" name="Content Placeholder 2">
            <a:extLst>
              <a:ext uri="{FF2B5EF4-FFF2-40B4-BE49-F238E27FC236}">
                <a16:creationId xmlns:a16="http://schemas.microsoft.com/office/drawing/2014/main" id="{ED80CA48-745A-4B3F-A7B5-8FED1AB4D715}"/>
              </a:ext>
            </a:extLst>
          </p:cNvPr>
          <p:cNvSpPr>
            <a:spLocks noGrp="1"/>
          </p:cNvSpPr>
          <p:nvPr>
            <p:ph idx="1"/>
          </p:nvPr>
        </p:nvSpPr>
        <p:spPr>
          <a:xfrm>
            <a:off x="294640" y="1069848"/>
            <a:ext cx="11438666" cy="5228754"/>
          </a:xfrm>
        </p:spPr>
        <p:txBody>
          <a:bodyPr>
            <a:normAutofit lnSpcReduction="10000"/>
          </a:bodyPr>
          <a:lstStyle/>
          <a:p>
            <a:pPr marL="0" indent="0">
              <a:buNone/>
            </a:pPr>
            <a:r>
              <a:rPr lang="en-US" sz="2000" b="1" dirty="0"/>
              <a:t>Teaching Points: </a:t>
            </a:r>
            <a:r>
              <a:rPr lang="en-US" sz="2000" dirty="0"/>
              <a:t>(</a:t>
            </a:r>
            <a:r>
              <a:rPr lang="en-US" sz="2000" i="1" dirty="0"/>
              <a:t>focus on Interpersonal &amp; Making the Connection)</a:t>
            </a:r>
          </a:p>
          <a:p>
            <a:pPr lvl="1"/>
            <a:r>
              <a:rPr lang="en-US" sz="1800" dirty="0"/>
              <a:t>The goal of the activity is to illustrate and show how to demonstrate selflessness. During this holiday season we want to share with mentees how showing selflessness is an important part of their overall development and journey as young women. </a:t>
            </a:r>
          </a:p>
          <a:p>
            <a:pPr marL="457200" lvl="1" indent="0">
              <a:buNone/>
            </a:pPr>
            <a:r>
              <a:rPr lang="en-US" sz="1800" b="1" dirty="0"/>
              <a:t>Discuss the importance of Random Acts of Kindness</a:t>
            </a:r>
          </a:p>
          <a:p>
            <a:pPr lvl="2"/>
            <a:r>
              <a:rPr lang="en-US" sz="1800" i="1" dirty="0"/>
              <a:t>Random Acts of Kindness: </a:t>
            </a:r>
            <a:r>
              <a:rPr lang="en-US" sz="1800" dirty="0"/>
              <a:t>These acts are defined as any non premeditated action that is driven out of kindness and the welfare and benefit of others. The purpose of Random Act of Kindness is to offer kindness towards individuals within your circle, community and the outside world. </a:t>
            </a:r>
          </a:p>
          <a:p>
            <a:pPr marL="457200" lvl="1" indent="0">
              <a:buNone/>
            </a:pPr>
            <a:r>
              <a:rPr lang="en-US" sz="2000" b="1" dirty="0"/>
              <a:t>Mentor</a:t>
            </a:r>
            <a:r>
              <a:rPr lang="en-US" sz="2000" dirty="0"/>
              <a:t>: </a:t>
            </a:r>
          </a:p>
          <a:p>
            <a:pPr lvl="2"/>
            <a:r>
              <a:rPr lang="en-US" sz="1800" dirty="0"/>
              <a:t>Describe 2 examples of Random Acts and your experience as a giver and/or receiver of the kind act</a:t>
            </a:r>
          </a:p>
          <a:p>
            <a:pPr lvl="2"/>
            <a:r>
              <a:rPr lang="en-US" sz="1800" dirty="0"/>
              <a:t>Share how they were impactful and allows you to connect with your community and others</a:t>
            </a:r>
          </a:p>
          <a:p>
            <a:r>
              <a:rPr lang="en-US" sz="1800" b="1" dirty="0"/>
              <a:t>Activity Rules &amp; Objectives </a:t>
            </a:r>
            <a:endParaRPr lang="en-US" sz="1800" i="1" dirty="0"/>
          </a:p>
          <a:p>
            <a:pPr marL="457200" lvl="1" indent="0">
              <a:buNone/>
            </a:pPr>
            <a:r>
              <a:rPr lang="en-US" sz="1800" b="1" dirty="0"/>
              <a:t>For this activity/Icebreaker, you will need</a:t>
            </a:r>
            <a:r>
              <a:rPr lang="en-US" sz="2000" b="1" dirty="0"/>
              <a:t>:</a:t>
            </a:r>
          </a:p>
          <a:p>
            <a:pPr lvl="1"/>
            <a:r>
              <a:rPr lang="en-US" sz="2000" dirty="0"/>
              <a:t>3 index cards for each mentee; each card will be a different color.</a:t>
            </a:r>
          </a:p>
          <a:p>
            <a:pPr marL="457200" lvl="1" indent="0">
              <a:buNone/>
            </a:pPr>
            <a:r>
              <a:rPr lang="en-US" sz="2000" b="1" dirty="0"/>
              <a:t>Rules: </a:t>
            </a:r>
          </a:p>
          <a:p>
            <a:pPr lvl="1"/>
            <a:r>
              <a:rPr lang="en-US" sz="1800" i="1" dirty="0"/>
              <a:t>In Person </a:t>
            </a:r>
            <a:r>
              <a:rPr lang="en-US" sz="1800" dirty="0"/>
              <a:t>– Mentees will be tasked with identifying a random act of kindness for (1) a peer (2) family member and (3) their community. As a follow up. Mentees will journal about their actions, experiences, and outcomes</a:t>
            </a:r>
          </a:p>
          <a:p>
            <a:pPr lvl="1"/>
            <a:r>
              <a:rPr lang="en-US" sz="1800" i="1" dirty="0"/>
              <a:t>Virtual</a:t>
            </a:r>
            <a:r>
              <a:rPr lang="en-US" sz="1800" dirty="0"/>
              <a:t> – Using the same concept as </a:t>
            </a:r>
            <a:r>
              <a:rPr lang="en-US" sz="1800" i="1" dirty="0"/>
              <a:t>In Person</a:t>
            </a:r>
            <a:r>
              <a:rPr lang="en-US" sz="1800" dirty="0"/>
              <a:t>. </a:t>
            </a:r>
          </a:p>
          <a:p>
            <a:pPr lvl="1"/>
            <a:endParaRPr lang="en-US" sz="1200" dirty="0"/>
          </a:p>
          <a:p>
            <a:pPr lvl="1"/>
            <a:endParaRPr lang="en-US" sz="1400" dirty="0"/>
          </a:p>
        </p:txBody>
      </p:sp>
    </p:spTree>
    <p:extLst>
      <p:ext uri="{BB962C8B-B14F-4D97-AF65-F5344CB8AC3E}">
        <p14:creationId xmlns:p14="http://schemas.microsoft.com/office/powerpoint/2010/main" val="2484588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C37F-5310-4D61-B43B-EB980272E269}"/>
              </a:ext>
            </a:extLst>
          </p:cNvPr>
          <p:cNvSpPr>
            <a:spLocks noGrp="1"/>
          </p:cNvSpPr>
          <p:nvPr>
            <p:ph type="title"/>
          </p:nvPr>
        </p:nvSpPr>
        <p:spPr>
          <a:xfrm>
            <a:off x="458694" y="150608"/>
            <a:ext cx="10895106" cy="903642"/>
          </a:xfrm>
        </p:spPr>
        <p:txBody>
          <a:bodyPr/>
          <a:lstStyle/>
          <a:p>
            <a:r>
              <a:rPr lang="en-US" sz="3200" dirty="0"/>
              <a:t>Lemons &amp; Lemonade </a:t>
            </a:r>
            <a:r>
              <a:rPr lang="en-US" sz="2400" dirty="0"/>
              <a:t>(Activity Option/Modify as Ice Breaker)</a:t>
            </a:r>
          </a:p>
        </p:txBody>
      </p:sp>
      <p:sp>
        <p:nvSpPr>
          <p:cNvPr id="3" name="Content Placeholder 2">
            <a:extLst>
              <a:ext uri="{FF2B5EF4-FFF2-40B4-BE49-F238E27FC236}">
                <a16:creationId xmlns:a16="http://schemas.microsoft.com/office/drawing/2014/main" id="{CA6E3AF8-1326-4DCF-8868-BA8E3C597779}"/>
              </a:ext>
            </a:extLst>
          </p:cNvPr>
          <p:cNvSpPr>
            <a:spLocks noGrp="1"/>
          </p:cNvSpPr>
          <p:nvPr>
            <p:ph idx="1"/>
          </p:nvPr>
        </p:nvSpPr>
        <p:spPr>
          <a:xfrm>
            <a:off x="347472" y="1054250"/>
            <a:ext cx="11385834" cy="5454126"/>
          </a:xfrm>
        </p:spPr>
        <p:txBody>
          <a:bodyPr>
            <a:normAutofit/>
          </a:bodyPr>
          <a:lstStyle/>
          <a:p>
            <a:pPr marL="0" indent="0">
              <a:buNone/>
            </a:pPr>
            <a:r>
              <a:rPr lang="en-US" sz="2400" b="0" i="0" dirty="0">
                <a:solidFill>
                  <a:srgbClr val="202124"/>
                </a:solidFill>
                <a:effectLst/>
                <a:latin typeface="Roboto" panose="02000000000000000000" pitchFamily="2" charset="0"/>
              </a:rPr>
              <a:t>"</a:t>
            </a:r>
            <a:r>
              <a:rPr lang="en-US" sz="2400" b="1" i="0" dirty="0">
                <a:solidFill>
                  <a:srgbClr val="202124"/>
                </a:solidFill>
                <a:effectLst/>
                <a:latin typeface="Roboto" panose="02000000000000000000" pitchFamily="2" charset="0"/>
              </a:rPr>
              <a:t>It's not what happens to you, but how you handle it.</a:t>
            </a:r>
            <a:r>
              <a:rPr lang="en-US" sz="2400" b="0" i="0" dirty="0">
                <a:solidFill>
                  <a:srgbClr val="202124"/>
                </a:solidFill>
                <a:effectLst/>
                <a:latin typeface="Roboto" panose="02000000000000000000" pitchFamily="2" charset="0"/>
              </a:rPr>
              <a:t> </a:t>
            </a:r>
            <a:r>
              <a:rPr lang="en-US" sz="2400" b="1" i="0" dirty="0">
                <a:solidFill>
                  <a:srgbClr val="202124"/>
                </a:solidFill>
                <a:effectLst/>
                <a:latin typeface="Roboto" panose="02000000000000000000" pitchFamily="2" charset="0"/>
              </a:rPr>
              <a:t>If Life gives you lemons, make lemonade…</a:t>
            </a:r>
            <a:r>
              <a:rPr lang="en-US" sz="2400" b="0" i="0" dirty="0">
                <a:solidFill>
                  <a:srgbClr val="202124"/>
                </a:solidFill>
                <a:effectLst/>
                <a:latin typeface="Roboto" panose="02000000000000000000" pitchFamily="2" charset="0"/>
              </a:rPr>
              <a:t>" - Louise Hay.</a:t>
            </a:r>
          </a:p>
          <a:p>
            <a:pPr marL="0" indent="0">
              <a:buNone/>
            </a:pPr>
            <a:r>
              <a:rPr lang="en-US" sz="1800" b="1" dirty="0"/>
              <a:t>Teaching Points: </a:t>
            </a:r>
            <a:r>
              <a:rPr lang="en-US" sz="1800" dirty="0"/>
              <a:t>(</a:t>
            </a:r>
            <a:r>
              <a:rPr lang="en-US" sz="1800" i="1" dirty="0"/>
              <a:t>focus on Interpersonal &amp; Making the Connection)</a:t>
            </a:r>
          </a:p>
          <a:p>
            <a:pPr lvl="1"/>
            <a:r>
              <a:rPr lang="en-US" sz="1600" dirty="0"/>
              <a:t>The goal of the activity is to illustrate how the bad experiences also have positive areas to be thankful for; with every situation find the good or lessons.</a:t>
            </a:r>
          </a:p>
          <a:p>
            <a:pPr marL="0" indent="0">
              <a:buNone/>
            </a:pPr>
            <a:r>
              <a:rPr lang="en-US" sz="1800" b="1" dirty="0"/>
              <a:t>Discuss this phrase and what is means:</a:t>
            </a:r>
          </a:p>
          <a:p>
            <a:pPr marL="457200" lvl="1" indent="0">
              <a:buNone/>
            </a:pPr>
            <a:r>
              <a:rPr lang="en-US" sz="1600" b="1" dirty="0"/>
              <a:t>What does the lemon and lemonade symbolize for this activity/icebreaker? </a:t>
            </a:r>
          </a:p>
          <a:p>
            <a:pPr lvl="2"/>
            <a:r>
              <a:rPr lang="en-US" sz="1600" dirty="0"/>
              <a:t>Lemons symbolize the bad experiences, situations and challenges (things we don’t have);</a:t>
            </a:r>
          </a:p>
          <a:p>
            <a:pPr lvl="2"/>
            <a:r>
              <a:rPr lang="en-US" sz="1600" dirty="0"/>
              <a:t>Lemonade symbolizes all the positive experiences and situations (things we do have and can be thankful for)</a:t>
            </a:r>
          </a:p>
          <a:p>
            <a:pPr marL="0" indent="0">
              <a:buNone/>
            </a:pPr>
            <a:r>
              <a:rPr lang="en-US" sz="1800" b="1" dirty="0"/>
              <a:t>Activity Rule &amp; Objective:</a:t>
            </a:r>
            <a:endParaRPr lang="en-US" sz="1800" i="1" dirty="0"/>
          </a:p>
          <a:p>
            <a:pPr marL="457200" lvl="1" indent="0">
              <a:buNone/>
            </a:pPr>
            <a:r>
              <a:rPr lang="en-US" sz="1800" b="1" dirty="0"/>
              <a:t>For this activity/Icebreaker, you will need:</a:t>
            </a:r>
          </a:p>
          <a:p>
            <a:pPr lvl="1"/>
            <a:r>
              <a:rPr lang="en-US" sz="1800" dirty="0"/>
              <a:t>lemon heads (substitute for the lemons); and lemonade or fruit drink (substitute for lemonade)</a:t>
            </a:r>
            <a:endParaRPr lang="en-US" sz="1200" dirty="0"/>
          </a:p>
          <a:p>
            <a:pPr lvl="1"/>
            <a:r>
              <a:rPr lang="en-US" sz="1600" i="1" dirty="0"/>
              <a:t>In Person </a:t>
            </a:r>
            <a:r>
              <a:rPr lang="en-US" sz="1600" dirty="0"/>
              <a:t>– Using Lemon Heads or a Tart Candy, have mentees identify 3 tough and disappointing experiences; Name how each of the disappointing experiences because positive learning experience – lemonade. Split the group in half, with half of the mentees receiving lemon heads and the other half receiving lemonade or substitute. </a:t>
            </a:r>
          </a:p>
          <a:p>
            <a:pPr lvl="1"/>
            <a:r>
              <a:rPr lang="en-US" sz="1600" i="1" dirty="0"/>
              <a:t>Virtual</a:t>
            </a:r>
            <a:r>
              <a:rPr lang="en-US" sz="1600" dirty="0"/>
              <a:t> – Using the same concept, split the group in half, with half of the mentees receiving lemon heads (tart candy substitute) and the other half receiving lemonade (or juice substitute). </a:t>
            </a:r>
          </a:p>
          <a:p>
            <a:pPr marL="0" indent="0">
              <a:buNone/>
            </a:pPr>
            <a:endParaRPr lang="en-US" sz="1800" dirty="0"/>
          </a:p>
        </p:txBody>
      </p:sp>
    </p:spTree>
    <p:extLst>
      <p:ext uri="{BB962C8B-B14F-4D97-AF65-F5344CB8AC3E}">
        <p14:creationId xmlns:p14="http://schemas.microsoft.com/office/powerpoint/2010/main" val="2131894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125F0-F60A-4734-8A21-758B416DC522}"/>
              </a:ext>
            </a:extLst>
          </p:cNvPr>
          <p:cNvSpPr>
            <a:spLocks noGrp="1"/>
          </p:cNvSpPr>
          <p:nvPr>
            <p:ph type="title"/>
          </p:nvPr>
        </p:nvSpPr>
        <p:spPr>
          <a:xfrm>
            <a:off x="458694" y="161366"/>
            <a:ext cx="10895106" cy="710003"/>
          </a:xfrm>
        </p:spPr>
        <p:txBody>
          <a:bodyPr>
            <a:normAutofit fontScale="90000"/>
          </a:bodyPr>
          <a:lstStyle/>
          <a:p>
            <a:r>
              <a:rPr lang="en-US" sz="3600" dirty="0"/>
              <a:t>The More you Give, The More you Get </a:t>
            </a:r>
            <a:r>
              <a:rPr lang="en-US" sz="2000" dirty="0"/>
              <a:t>(Activity Option/Modify as Ice Breaker)</a:t>
            </a:r>
          </a:p>
        </p:txBody>
      </p:sp>
      <p:sp>
        <p:nvSpPr>
          <p:cNvPr id="3" name="Content Placeholder 2">
            <a:extLst>
              <a:ext uri="{FF2B5EF4-FFF2-40B4-BE49-F238E27FC236}">
                <a16:creationId xmlns:a16="http://schemas.microsoft.com/office/drawing/2014/main" id="{3BCC99C6-35E8-4583-9BAB-1556629A1F30}"/>
              </a:ext>
            </a:extLst>
          </p:cNvPr>
          <p:cNvSpPr>
            <a:spLocks noGrp="1"/>
          </p:cNvSpPr>
          <p:nvPr>
            <p:ph idx="1"/>
          </p:nvPr>
        </p:nvSpPr>
        <p:spPr>
          <a:xfrm>
            <a:off x="301752" y="974106"/>
            <a:ext cx="11431554" cy="5567080"/>
          </a:xfrm>
        </p:spPr>
        <p:txBody>
          <a:bodyPr>
            <a:noAutofit/>
          </a:bodyPr>
          <a:lstStyle/>
          <a:p>
            <a:pPr marL="0" indent="0">
              <a:buNone/>
            </a:pPr>
            <a:r>
              <a:rPr lang="en-US" sz="1600" b="1" dirty="0">
                <a:latin typeface="Futura std"/>
              </a:rPr>
              <a:t>Teaching Points</a:t>
            </a:r>
            <a:r>
              <a:rPr lang="en-US" sz="1600" dirty="0"/>
              <a:t>: (</a:t>
            </a:r>
            <a:r>
              <a:rPr lang="en-US" sz="1600" i="1" dirty="0"/>
              <a:t>Communication &amp; Making the Connection</a:t>
            </a:r>
            <a:r>
              <a:rPr lang="en-US" sz="1600" dirty="0"/>
              <a:t>)</a:t>
            </a:r>
          </a:p>
          <a:p>
            <a:pPr lvl="1">
              <a:buFont typeface="Wingdings" panose="05000000000000000000" pitchFamily="2" charset="2"/>
              <a:buChar char="ü"/>
            </a:pPr>
            <a:r>
              <a:rPr lang="en-US" sz="1600" dirty="0"/>
              <a:t>Talk about the importance of giving back to the community.</a:t>
            </a:r>
          </a:p>
          <a:p>
            <a:pPr lvl="1">
              <a:buFont typeface="Wingdings" panose="05000000000000000000" pitchFamily="2" charset="2"/>
              <a:buChar char="ü"/>
            </a:pPr>
            <a:r>
              <a:rPr lang="en-US" sz="1600" dirty="0"/>
              <a:t>Point out that to serve and give effectively takes planning, communication and hard work (as they did in the game). </a:t>
            </a:r>
          </a:p>
          <a:p>
            <a:pPr lvl="1">
              <a:buFont typeface="Wingdings" panose="05000000000000000000" pitchFamily="2" charset="2"/>
              <a:buChar char="ü"/>
            </a:pPr>
            <a:r>
              <a:rPr lang="en-US" sz="1600" dirty="0"/>
              <a:t>Demonstrate to the teens how this idea of giving occurs in a real-life situation and the importance of connecting with their community to build Interpersonal and Communication skills</a:t>
            </a:r>
          </a:p>
          <a:p>
            <a:pPr marL="0" indent="0" algn="l">
              <a:buNone/>
            </a:pPr>
            <a:r>
              <a:rPr lang="en-US" sz="1800" b="1" i="0" dirty="0">
                <a:effectLst/>
                <a:latin typeface="Futura std"/>
              </a:rPr>
              <a:t>Activity Rules &amp; Objective:</a:t>
            </a:r>
            <a:r>
              <a:rPr lang="en-US" sz="1800" b="0" i="0" dirty="0">
                <a:effectLst/>
                <a:latin typeface="Futura std"/>
              </a:rPr>
              <a:t> </a:t>
            </a:r>
          </a:p>
          <a:p>
            <a:pPr lvl="1"/>
            <a:r>
              <a:rPr lang="en-US" sz="1600" dirty="0"/>
              <a:t>Each mentee will want to unload as much of their candy into the receiving bucket as quickly as possible. The mentee with the least amount of candy or marbles will be the winners. In this game, it is truly “better to give than to receive”. </a:t>
            </a:r>
          </a:p>
          <a:p>
            <a:pPr marL="457200" lvl="1" indent="0">
              <a:buNone/>
            </a:pPr>
            <a:r>
              <a:rPr lang="en-US" sz="1800" b="1" dirty="0"/>
              <a:t>For this activity/Icebreaker, you will need:</a:t>
            </a:r>
          </a:p>
          <a:p>
            <a:pPr lvl="1"/>
            <a:r>
              <a:rPr lang="en-US" sz="1800" dirty="0"/>
              <a:t> </a:t>
            </a:r>
            <a:r>
              <a:rPr lang="en-US" sz="1600" dirty="0"/>
              <a:t>bag of candy or marbles; small to medium buckets (bags as a substitute)</a:t>
            </a:r>
          </a:p>
          <a:p>
            <a:pPr marL="457200" lvl="1" indent="0">
              <a:buNone/>
            </a:pPr>
            <a:r>
              <a:rPr lang="en-US" sz="1600" b="1" i="0" dirty="0">
                <a:effectLst/>
                <a:latin typeface="Futura std"/>
              </a:rPr>
              <a:t>Rules:</a:t>
            </a:r>
            <a:r>
              <a:rPr lang="en-US" sz="1600" b="0" i="0" dirty="0">
                <a:effectLst/>
                <a:latin typeface="Futura std"/>
              </a:rPr>
              <a:t> </a:t>
            </a:r>
          </a:p>
          <a:p>
            <a:pPr lvl="1"/>
            <a:r>
              <a:rPr lang="en-US" sz="1600" dirty="0"/>
              <a:t>Each team will start with an equal amount of candy/marbles in the Giving Bucket. Each mentee will have 5 minutes to get rid of as much of their candy/marbles as they possibly can. Mentees will be given a tool to use to take candy/marbles from the Giving Bucket and put it into the Receiving Bucket. You can use anything to move the candy/marbles except bare hands. Mentees can carry candy/marbles their elbows, in their shoe, or a cup, anything except bare hands.</a:t>
            </a:r>
          </a:p>
          <a:p>
            <a:pPr lvl="1"/>
            <a:r>
              <a:rPr lang="en-US" sz="1600" dirty="0"/>
              <a:t>As the Receiving Bucket becomes full, you may move candy/marbles  out of that bucket into another mentee’s bucket. However, they must first carry the candy back to their Giving Bucket before you can pour it into another mentee’s Receiving Bucket.</a:t>
            </a:r>
          </a:p>
          <a:p>
            <a:pPr lvl="1"/>
            <a:r>
              <a:rPr lang="en-US" sz="1600" dirty="0"/>
              <a:t>When the time is up, have each mentee sit down. Give each mentee a bucket and have them count all the candy/marbles collected. The winner will be the mentee with the least amount of candy. This is the mentee that gave more than they received.</a:t>
            </a:r>
          </a:p>
        </p:txBody>
      </p:sp>
    </p:spTree>
    <p:extLst>
      <p:ext uri="{BB962C8B-B14F-4D97-AF65-F5344CB8AC3E}">
        <p14:creationId xmlns:p14="http://schemas.microsoft.com/office/powerpoint/2010/main" val="2030181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2FB08-04E6-4EEB-ABCD-73762EB3DD05}"/>
              </a:ext>
            </a:extLst>
          </p:cNvPr>
          <p:cNvSpPr>
            <a:spLocks noGrp="1"/>
          </p:cNvSpPr>
          <p:nvPr>
            <p:ph type="title"/>
          </p:nvPr>
        </p:nvSpPr>
        <p:spPr>
          <a:xfrm>
            <a:off x="376398" y="96817"/>
            <a:ext cx="10895106" cy="714309"/>
          </a:xfrm>
        </p:spPr>
        <p:txBody>
          <a:bodyPr>
            <a:normAutofit/>
          </a:bodyPr>
          <a:lstStyle/>
          <a:p>
            <a:r>
              <a:rPr lang="en-US" sz="3200" dirty="0"/>
              <a:t>The Gift that Keeps on Giving </a:t>
            </a:r>
            <a:r>
              <a:rPr lang="en-US" sz="2000" dirty="0"/>
              <a:t>(Activity Option)</a:t>
            </a:r>
          </a:p>
        </p:txBody>
      </p:sp>
      <p:sp>
        <p:nvSpPr>
          <p:cNvPr id="3" name="Content Placeholder 2">
            <a:extLst>
              <a:ext uri="{FF2B5EF4-FFF2-40B4-BE49-F238E27FC236}">
                <a16:creationId xmlns:a16="http://schemas.microsoft.com/office/drawing/2014/main" id="{DA0292FB-B56B-4625-A53B-6CD1FE71B004}"/>
              </a:ext>
            </a:extLst>
          </p:cNvPr>
          <p:cNvSpPr>
            <a:spLocks noGrp="1"/>
          </p:cNvSpPr>
          <p:nvPr>
            <p:ph idx="1"/>
          </p:nvPr>
        </p:nvSpPr>
        <p:spPr>
          <a:xfrm>
            <a:off x="376398" y="928386"/>
            <a:ext cx="11274612" cy="5475642"/>
          </a:xfrm>
        </p:spPr>
        <p:txBody>
          <a:bodyPr>
            <a:normAutofit lnSpcReduction="10000"/>
          </a:bodyPr>
          <a:lstStyle/>
          <a:p>
            <a:pPr marL="0" lvl="1" indent="0">
              <a:lnSpc>
                <a:spcPct val="120000"/>
              </a:lnSpc>
              <a:spcBef>
                <a:spcPts val="1000"/>
              </a:spcBef>
              <a:buNone/>
            </a:pPr>
            <a:r>
              <a:rPr lang="en-US" sz="2000" b="1" dirty="0"/>
              <a:t>Teaching Points:</a:t>
            </a:r>
          </a:p>
          <a:p>
            <a:pPr marL="685800" lvl="2">
              <a:spcBef>
                <a:spcPts val="1000"/>
              </a:spcBef>
            </a:pPr>
            <a:r>
              <a:rPr lang="en-US" sz="1800" dirty="0"/>
              <a:t>Demonstrate how this idea of giving occurs in a real-life situation and the importance of connecting with their community to build Interpersonal and Communication skills</a:t>
            </a:r>
          </a:p>
          <a:p>
            <a:pPr marL="457200" lvl="1" indent="0">
              <a:buNone/>
            </a:pPr>
            <a:r>
              <a:rPr lang="en-US" sz="1800" b="1" dirty="0">
                <a:latin typeface="Futura std"/>
              </a:rPr>
              <a:t>Discuss the following with this concept of giving:</a:t>
            </a:r>
          </a:p>
          <a:p>
            <a:pPr marL="1143000" lvl="4">
              <a:spcBef>
                <a:spcPts val="1000"/>
              </a:spcBef>
              <a:buFont typeface="Wingdings" panose="05000000000000000000" pitchFamily="2" charset="2"/>
              <a:buChar char="ü"/>
            </a:pPr>
            <a:r>
              <a:rPr lang="en-US" dirty="0"/>
              <a:t>Talk about the importance of giving back to the community.</a:t>
            </a:r>
          </a:p>
          <a:p>
            <a:pPr marL="1143000" lvl="4">
              <a:spcBef>
                <a:spcPts val="1000"/>
              </a:spcBef>
              <a:buFont typeface="Wingdings" panose="05000000000000000000" pitchFamily="2" charset="2"/>
              <a:buChar char="ü"/>
            </a:pPr>
            <a:r>
              <a:rPr lang="en-US" dirty="0"/>
              <a:t>Point out that to serve and give effectively takes planning, communication and hard work (as they did in the game). </a:t>
            </a:r>
          </a:p>
          <a:p>
            <a:pPr marL="0" indent="0">
              <a:buNone/>
            </a:pPr>
            <a:r>
              <a:rPr lang="en-US" sz="1800" b="1" i="0" dirty="0">
                <a:effectLst/>
                <a:latin typeface="Futura std"/>
              </a:rPr>
              <a:t>Activity Rules &amp; Objectives</a:t>
            </a:r>
            <a:r>
              <a:rPr lang="en-US" sz="1800" b="1" dirty="0">
                <a:latin typeface="Futura std"/>
              </a:rPr>
              <a:t>:</a:t>
            </a:r>
          </a:p>
          <a:p>
            <a:pPr lvl="1"/>
            <a:r>
              <a:rPr lang="en-US" sz="1800" dirty="0"/>
              <a:t>The mentor can either bring small gifts for mentees to play the "White Elephant" gift exchange game, or the mentor can call the mentees during the week and tell them to bring something from home to exchange during the mentoring session. </a:t>
            </a:r>
          </a:p>
          <a:p>
            <a:pPr lvl="1"/>
            <a:r>
              <a:rPr lang="en-US" sz="1800" dirty="0"/>
              <a:t>Play the White Elephant game with mentees and tell them that they all have "gifts that keep on giving" and that can lead into the concept of this activity.</a:t>
            </a:r>
          </a:p>
          <a:p>
            <a:pPr marL="0" indent="0">
              <a:buNone/>
            </a:pPr>
            <a:r>
              <a:rPr lang="en-US" sz="1800" b="1" dirty="0"/>
              <a:t>Rules for the activity: </a:t>
            </a:r>
          </a:p>
          <a:p>
            <a:pPr lvl="1"/>
            <a:r>
              <a:rPr lang="en-US" sz="1800" dirty="0"/>
              <a:t>The gifts are placed in a central location, and mentees draw numbers to determine in what order they will take turns selecting a gift. The first person opens a wrapped gift and the turn ends. </a:t>
            </a:r>
          </a:p>
          <a:p>
            <a:pPr lvl="1"/>
            <a:r>
              <a:rPr lang="en-US" sz="1800" dirty="0"/>
              <a:t>On subsequent turns, each person opens a new present and gets the choice to keep that present or to "steal" another person's unwrapped gift. When a person's gift is stolen, they swap gifts with the person who is stealing their gift. The game is over when the last person has taken their turn.)</a:t>
            </a:r>
          </a:p>
          <a:p>
            <a:pPr marL="0" indent="0">
              <a:buNone/>
            </a:pPr>
            <a:endParaRPr lang="en-US" dirty="0"/>
          </a:p>
        </p:txBody>
      </p:sp>
    </p:spTree>
    <p:extLst>
      <p:ext uri="{BB962C8B-B14F-4D97-AF65-F5344CB8AC3E}">
        <p14:creationId xmlns:p14="http://schemas.microsoft.com/office/powerpoint/2010/main" val="35068602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493</TotalTime>
  <Words>1619</Words>
  <Application>Microsoft Macintosh PowerPoint</Application>
  <PresentationFormat>Widescreen</PresentationFormat>
  <Paragraphs>87</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Calibri Light</vt:lpstr>
      <vt:lpstr>Futura std</vt:lpstr>
      <vt:lpstr>Roboto</vt:lpstr>
      <vt:lpstr>Times New Roman</vt:lpstr>
      <vt:lpstr>Wingdings</vt:lpstr>
      <vt:lpstr>Office Theme</vt:lpstr>
      <vt:lpstr>Mentor Session Ideas &amp; Icebreakers</vt:lpstr>
      <vt:lpstr>PowerPoint Presentation</vt:lpstr>
      <vt:lpstr>Pay It Forward (Activity Option/Modify as Ice Breaker)</vt:lpstr>
      <vt:lpstr>Random Acts of Kindness (Activity Option/Modify as Ice Breaker)</vt:lpstr>
      <vt:lpstr>Lemons &amp; Lemonade (Activity Option/Modify as Ice Breaker)</vt:lpstr>
      <vt:lpstr>The More you Give, The More you Get (Activity Option/Modify as Ice Breaker)</vt:lpstr>
      <vt:lpstr>The Gift that Keeps on Giving (Activity Option)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Mentor Session Ideas &amp; Icebreakers </dc:title>
  <dc:creator>Monica Fenton</dc:creator>
  <cp:lastModifiedBy>Toya Russell</cp:lastModifiedBy>
  <cp:revision>37</cp:revision>
  <dcterms:created xsi:type="dcterms:W3CDTF">2021-11-24T23:09:46Z</dcterms:created>
  <dcterms:modified xsi:type="dcterms:W3CDTF">2022-01-08T01:08:52Z</dcterms:modified>
</cp:coreProperties>
</file>